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87" r:id="rId6"/>
    <p:sldId id="258" r:id="rId7"/>
    <p:sldId id="261" r:id="rId8"/>
    <p:sldId id="265" r:id="rId9"/>
    <p:sldId id="266" r:id="rId10"/>
    <p:sldId id="280" r:id="rId11"/>
    <p:sldId id="272" r:id="rId12"/>
    <p:sldId id="286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70" r:id="rId21"/>
    <p:sldId id="281" r:id="rId22"/>
    <p:sldId id="282" r:id="rId23"/>
    <p:sldId id="271" r:id="rId24"/>
    <p:sldId id="283" r:id="rId25"/>
    <p:sldId id="284" r:id="rId26"/>
    <p:sldId id="285" r:id="rId27"/>
    <p:sldId id="263" r:id="rId28"/>
    <p:sldId id="264" r:id="rId29"/>
  </p:sldIdLst>
  <p:sldSz cx="18288000" cy="10287000"/>
  <p:notesSz cx="6858000" cy="9144000"/>
  <p:embeddedFontLst>
    <p:embeddedFont>
      <p:font typeface="Artifakt Element Heavy" panose="020B0B03050000020004" charset="0"/>
      <p:bold r:id="rId30"/>
      <p:boldItalic r:id="rId31"/>
    </p:embeddedFont>
    <p:embeddedFont>
      <p:font typeface="Noto Serif Display Bold" panose="020B0600000101010101" charset="-127"/>
      <p:regular r:id="rId32"/>
      <p:bold r:id="rId33"/>
    </p:embeddedFont>
    <p:embeddedFont>
      <p:font typeface="BebasNeue" panose="020B0606020202050201" charset="0"/>
      <p:regular r:id="rId34"/>
    </p:embeddedFont>
    <p:embeddedFont>
      <p:font typeface="Pretendard Bold" panose="020B0600000101010101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retendard Medium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Noto Serif Display" panose="020B0600000101010101" charset="-127"/>
      <p:regular r:id="rId43"/>
    </p:embeddedFont>
    <p:embeddedFont>
      <p:font typeface="Noto Serif CJK KR SemiBold" panose="020B0600000101010101" charset="-127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22" autoAdjust="0"/>
  </p:normalViewPr>
  <p:slideViewPr>
    <p:cSldViewPr>
      <p:cViewPr>
        <p:scale>
          <a:sx n="50" d="100"/>
          <a:sy n="50" d="100"/>
        </p:scale>
        <p:origin x="22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0FEF04-9FA2-4DD8-EC29-60D92C722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57766" y="-6493"/>
            <a:ext cx="10530239" cy="10304378"/>
            <a:chOff x="5171844" y="-11586"/>
            <a:chExt cx="7020159" cy="68695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4A5D8B-34EC-D352-BE87-4809E4CE4F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11AD96-CCBD-9812-0D19-0E7C7A79E8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89D92-20DD-C8E9-DF7A-988B09642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F78F10-63E0-611E-AC78-66E24EA30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9298084" y="2022672"/>
            <a:ext cx="7481689" cy="1895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MoveSmart</a:t>
            </a:r>
            <a:r>
              <a:rPr lang="en-US" altLang="ko-KR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일정 관리 웹 서비스</a:t>
            </a:r>
            <a:endParaRPr lang="en-US" sz="6000" b="0" i="0" u="none" strike="noStrike" spc="-5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82041" y="4863624"/>
            <a:ext cx="7481689" cy="1895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000" dirty="0">
                <a:solidFill>
                  <a:srgbClr val="FFFFFF"/>
                </a:solidFill>
              </a:rPr>
              <a:t>“Coding until I </a:t>
            </a:r>
            <a:r>
              <a:rPr lang="en-US" altLang="ko-KR" sz="3000" dirty="0" err="1">
                <a:solidFill>
                  <a:srgbClr val="FFFFFF"/>
                </a:solidFill>
              </a:rPr>
              <a:t>die”TEAM</a:t>
            </a:r>
            <a:endParaRPr lang="en-US" altLang="ko-KR" sz="3000" b="0" i="0" u="none" strike="noStrike" spc="-200" dirty="0">
              <a:solidFill>
                <a:srgbClr val="FFFFFF"/>
              </a:solidFill>
            </a:endParaRPr>
          </a:p>
        </p:txBody>
      </p:sp>
      <p:pic>
        <p:nvPicPr>
          <p:cNvPr id="5" name="그림 4" descr="스크린샷, 자연이(가) 표시된 사진&#10;&#10;자동 생성된 설명">
            <a:extLst>
              <a:ext uri="{FF2B5EF4-FFF2-40B4-BE49-F238E27FC236}">
                <a16:creationId xmlns:a16="http://schemas.microsoft.com/office/drawing/2014/main" id="{A6BE916C-E768-D9F6-743B-95B7FAE1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3"/>
          <a:stretch/>
        </p:blipFill>
        <p:spPr>
          <a:xfrm>
            <a:off x="20" y="-11433"/>
            <a:ext cx="7757752" cy="10298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DE31F7-3318-0192-6260-4D9F83D2409D}"/>
              </a:ext>
            </a:extLst>
          </p:cNvPr>
          <p:cNvSpPr txBox="1"/>
          <p:nvPr/>
        </p:nvSpPr>
        <p:spPr>
          <a:xfrm>
            <a:off x="10772603" y="9182100"/>
            <a:ext cx="600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KTECH </a:t>
            </a:r>
            <a:r>
              <a:rPr lang="ko-KR" altLang="en-US" sz="2800" dirty="0" err="1"/>
              <a:t>백엔드</a:t>
            </a:r>
            <a:r>
              <a:rPr lang="ko-KR" altLang="en-US" sz="2800" dirty="0"/>
              <a:t> 과정 최종 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4900"/>
            <a:ext cx="2590800" cy="688546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990600" y="12573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spc="-200" dirty="0" smtClean="0">
                <a:solidFill>
                  <a:srgbClr val="FFFFFF"/>
                </a:solidFill>
                <a:latin typeface="Pretendard Bold"/>
              </a:rPr>
              <a:t>My  Page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2171700"/>
            <a:ext cx="16916401" cy="69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6" name="세로 텍스트 개체 틀 15"/>
          <p:cNvSpPr>
            <a:spLocks noGrp="1"/>
          </p:cNvSpPr>
          <p:nvPr>
            <p:ph type="body" orient="vert" idx="1"/>
          </p:nvPr>
        </p:nvSpPr>
        <p:spPr>
          <a:xfrm rot="16200000">
            <a:off x="10363200" y="3009900"/>
            <a:ext cx="7239000" cy="594360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+mn-ea"/>
              </a:rPr>
              <a:t>일정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제목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출발지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도착지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날짜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시간 다 입력해야 일정을 </a:t>
            </a:r>
            <a:r>
              <a:rPr lang="ko-KR" altLang="en-US" sz="2400" dirty="0">
                <a:latin typeface="+mn-ea"/>
              </a:rPr>
              <a:t>등</a:t>
            </a:r>
            <a:r>
              <a:rPr lang="ko-KR" altLang="en-US" sz="2400" dirty="0" smtClean="0">
                <a:latin typeface="+mn-ea"/>
              </a:rPr>
              <a:t>록할 수 있음</a:t>
            </a:r>
            <a:r>
              <a:rPr lang="en-US" altLang="ko-KR" sz="2400" dirty="0" smtClean="0">
                <a:latin typeface="+mn-ea"/>
              </a:rPr>
              <a:t> </a:t>
            </a:r>
            <a:endParaRPr lang="en-US" altLang="ko-KR" sz="2400" dirty="0">
              <a:latin typeface="+mn-ea"/>
            </a:endParaRPr>
          </a:p>
          <a:p>
            <a:r>
              <a:rPr lang="vi-VN" altLang="ko-KR" sz="2400" b="1" dirty="0" smtClean="0">
                <a:latin typeface="+mn-ea"/>
              </a:rPr>
              <a:t>Geocoding API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vi-VN" altLang="ko-KR" sz="2400" b="1" dirty="0">
                <a:latin typeface="+mn-ea"/>
              </a:rPr>
              <a:t>Naver Search </a:t>
            </a:r>
            <a:r>
              <a:rPr lang="vi-VN" altLang="ko-KR" sz="2400" b="1" dirty="0" smtClean="0">
                <a:latin typeface="+mn-ea"/>
              </a:rPr>
              <a:t>Api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주소 찾기</a:t>
            </a:r>
            <a:endParaRPr lang="en-US" altLang="ko-KR" sz="2400" dirty="0" smtClean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+mn-ea"/>
              </a:rPr>
              <a:t>명지대학교</a:t>
            </a:r>
            <a:r>
              <a:rPr lang="en-US" altLang="ko-KR" sz="2400" dirty="0" smtClean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파고다어학원 종로 같은 장소 이름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>
                <a:latin typeface="+mn-ea"/>
              </a:rPr>
              <a:t>Location</a:t>
            </a:r>
            <a:r>
              <a:rPr lang="en-US" altLang="ko-KR" sz="2400" dirty="0" smtClean="0">
                <a:latin typeface="+mn-ea"/>
              </a:rPr>
              <a:t>), </a:t>
            </a:r>
            <a:r>
              <a:rPr lang="ko-KR" altLang="en-US" sz="2400" dirty="0" err="1" smtClean="0">
                <a:latin typeface="+mn-ea"/>
              </a:rPr>
              <a:t>영통구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월드컵로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206</a:t>
            </a:r>
            <a:r>
              <a:rPr lang="ko-KR" altLang="en-US" sz="2400" dirty="0" smtClean="0">
                <a:latin typeface="+mn-ea"/>
              </a:rPr>
              <a:t>과 같은 특정 주소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en-US" altLang="ko-KR" sz="2400" dirty="0">
                <a:latin typeface="+mn-ea"/>
              </a:rPr>
              <a:t>Address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으로 주소를 검색할 수 있음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r>
              <a:rPr lang="ko-KR" altLang="en-US" sz="2400" b="1" dirty="0">
                <a:latin typeface="+mn-ea"/>
              </a:rPr>
              <a:t>네이버 지도 </a:t>
            </a:r>
            <a:r>
              <a:rPr lang="en-US" altLang="ko-KR" sz="2400" b="1" dirty="0">
                <a:latin typeface="+mn-ea"/>
              </a:rPr>
              <a:t>API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출발지 및 도착지 설정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주소 입력한 후 마크 표시</a:t>
            </a:r>
            <a:endParaRPr lang="en-US" altLang="ko-KR" sz="2400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2400" dirty="0" smtClean="0">
              <a:latin typeface="+mn-ea"/>
            </a:endParaRPr>
          </a:p>
          <a:p>
            <a:pPr>
              <a:buFontTx/>
              <a:buChar char="-"/>
            </a:pPr>
            <a:endParaRPr lang="en-US" altLang="ko-KR" sz="2400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71700"/>
            <a:ext cx="10439400" cy="69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6" name="세로 텍스트 개체 틀 15"/>
          <p:cNvSpPr>
            <a:spLocks noGrp="1"/>
          </p:cNvSpPr>
          <p:nvPr>
            <p:ph type="body" orient="vert" idx="1"/>
          </p:nvPr>
        </p:nvSpPr>
        <p:spPr>
          <a:xfrm rot="16200000">
            <a:off x="10363200" y="3009900"/>
            <a:ext cx="7239000" cy="59436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400" dirty="0" smtClean="0">
                <a:latin typeface="+mn-ea"/>
              </a:rPr>
              <a:t>이름 같은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장소 조회 가능</a:t>
            </a:r>
            <a:endParaRPr lang="en-US" altLang="ko-KR" sz="2400" dirty="0" smtClean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+mn-ea"/>
              </a:rPr>
              <a:t>그 중에 선택할 수 있음  </a:t>
            </a:r>
            <a:r>
              <a:rPr lang="en-US" altLang="ko-KR" sz="2400" dirty="0" smtClean="0">
                <a:latin typeface="+mn-ea"/>
              </a:rPr>
              <a:t>  </a:t>
            </a:r>
          </a:p>
          <a:p>
            <a:endParaRPr lang="en-US" altLang="ko-KR" sz="24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71700"/>
            <a:ext cx="10134600" cy="67056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295400" y="3314700"/>
            <a:ext cx="685800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295400" y="4533900"/>
            <a:ext cx="6629400" cy="228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16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33500"/>
            <a:ext cx="2102603" cy="5588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762000" y="1485900"/>
            <a:ext cx="1720850" cy="241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6" name="세로 텍스트 개체 틀 15"/>
          <p:cNvSpPr>
            <a:spLocks noGrp="1"/>
          </p:cNvSpPr>
          <p:nvPr>
            <p:ph type="body" orient="vert" idx="1"/>
          </p:nvPr>
        </p:nvSpPr>
        <p:spPr>
          <a:xfrm rot="16200000">
            <a:off x="-254000" y="3975100"/>
            <a:ext cx="7251700" cy="5905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+mn-ea"/>
            </a:endParaRPr>
          </a:p>
          <a:p>
            <a:pPr>
              <a:buFontTx/>
              <a:buChar char="-"/>
            </a:pPr>
            <a:endParaRPr lang="en-US" altLang="ko-KR" sz="2400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104900"/>
            <a:ext cx="7934325" cy="784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104900"/>
            <a:ext cx="67056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095500"/>
            <a:ext cx="4185138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28901"/>
            <a:ext cx="4343400" cy="66737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628900"/>
            <a:ext cx="4013281" cy="66638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2476500"/>
            <a:ext cx="3962400" cy="69428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5715000" y="209550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50"/>
                </a:solidFill>
                <a:latin typeface="+mn-ea"/>
              </a:rPr>
              <a:t>대중교통 경로 추천 </a:t>
            </a:r>
            <a:r>
              <a:rPr lang="en-US" altLang="ko-KR" sz="2000" b="1" dirty="0" smtClean="0">
                <a:solidFill>
                  <a:srgbClr val="00B050"/>
                </a:solidFill>
                <a:latin typeface="+mn-ea"/>
              </a:rPr>
              <a:t>(</a:t>
            </a:r>
            <a:r>
              <a:rPr lang="vi-VN" altLang="ko-KR" b="1" dirty="0" smtClean="0">
                <a:solidFill>
                  <a:srgbClr val="00B050"/>
                </a:solidFill>
              </a:rPr>
              <a:t>ODsay </a:t>
            </a:r>
            <a:r>
              <a:rPr lang="vi-VN" altLang="ko-KR" b="1" dirty="0">
                <a:solidFill>
                  <a:srgbClr val="00B050"/>
                </a:solidFill>
              </a:rPr>
              <a:t>LAB </a:t>
            </a:r>
            <a:r>
              <a:rPr lang="vi-VN" altLang="ko-KR" b="1" dirty="0" smtClean="0">
                <a:solidFill>
                  <a:srgbClr val="00B050"/>
                </a:solidFill>
              </a:rPr>
              <a:t>API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</a:rPr>
              <a:t>이용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  <a:r>
              <a:rPr lang="ko-KR" altLang="en-US" sz="2000" b="1" dirty="0" smtClean="0">
                <a:solidFill>
                  <a:srgbClr val="00B050"/>
                </a:solidFill>
                <a:latin typeface="+mn-ea"/>
              </a:rPr>
              <a:t> </a:t>
            </a:r>
            <a:endParaRPr lang="ko-KR" altLang="en-US" sz="2000" b="1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9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1181100"/>
            <a:ext cx="3457575" cy="342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562100"/>
            <a:ext cx="5832579" cy="75081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85900"/>
            <a:ext cx="4495800" cy="7465044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5029200" y="3390900"/>
            <a:ext cx="4343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3200400" y="22479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  <a:latin typeface="+mn-ea"/>
              </a:rPr>
              <a:t>택시</a:t>
            </a:r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0070C0"/>
                </a:solidFill>
                <a:latin typeface="+mn-ea"/>
              </a:rPr>
              <a:t>자가용 경로 추천 </a:t>
            </a:r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(</a:t>
            </a:r>
            <a:r>
              <a:rPr lang="vi-VN" altLang="ko-KR" b="1" dirty="0" smtClean="0">
                <a:solidFill>
                  <a:srgbClr val="0070C0"/>
                </a:solidFill>
              </a:rPr>
              <a:t>NCloud Directions 5 API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이용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endParaRPr lang="ko-KR" altLang="en-US" sz="200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2514600" cy="3705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4076"/>
            <a:ext cx="7620000" cy="54912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390900"/>
            <a:ext cx="4864393" cy="51564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104900"/>
            <a:ext cx="5632739" cy="381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914900"/>
            <a:ext cx="5696243" cy="449580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181600" y="59055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049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143000" y="12573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562100"/>
            <a:ext cx="7962900" cy="7600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44400" y="2324100"/>
            <a:ext cx="4897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rgbClr val="00B050"/>
                </a:solidFill>
              </a:rPr>
              <a:t>-  </a:t>
            </a:r>
            <a:r>
              <a:rPr lang="en-US" altLang="ko-KR" sz="2800" b="1" dirty="0" smtClean="0">
                <a:solidFill>
                  <a:srgbClr val="00B050"/>
                </a:solidFill>
                <a:latin typeface="+mj-ea"/>
                <a:ea typeface="+mj-ea"/>
              </a:rPr>
              <a:t>URD </a:t>
            </a:r>
            <a:r>
              <a:rPr lang="ko-KR" altLang="en-US" sz="2800" b="1" dirty="0" smtClean="0">
                <a:solidFill>
                  <a:srgbClr val="00B050"/>
                </a:solidFill>
                <a:latin typeface="+mj-ea"/>
                <a:ea typeface="+mj-ea"/>
              </a:rPr>
              <a:t>기능</a:t>
            </a:r>
            <a:endParaRPr lang="en-US" altLang="ko-KR" sz="2800" b="1" dirty="0" smtClean="0">
              <a:solidFill>
                <a:srgbClr val="00B050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2800" b="1" dirty="0" smtClean="0">
                <a:solidFill>
                  <a:srgbClr val="00B050"/>
                </a:solidFill>
                <a:latin typeface="+mj-ea"/>
                <a:ea typeface="+mj-ea"/>
              </a:rPr>
              <a:t>- </a:t>
            </a:r>
            <a:r>
              <a:rPr lang="ko-KR" altLang="en-US" sz="2800" b="1" dirty="0" smtClean="0">
                <a:solidFill>
                  <a:srgbClr val="00B050"/>
                </a:solidFill>
                <a:latin typeface="+mj-ea"/>
                <a:ea typeface="+mj-ea"/>
              </a:rPr>
              <a:t>제목으로 조회 기능</a:t>
            </a:r>
            <a:endParaRPr lang="ko-KR" altLang="en-US" sz="28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19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049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1143000" y="12573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PLAN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5100"/>
            <a:ext cx="7600950" cy="533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2628900"/>
            <a:ext cx="7677150" cy="5272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1333500"/>
            <a:ext cx="489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50"/>
                </a:solidFill>
              </a:rPr>
              <a:t>완성 여부로 조회 기능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A0099-8A87-E88F-CD58-13573F40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D107F53-99FE-BE58-D807-73B756D5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C527AA-C70D-DFAF-6566-B80768EF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69C859A-F9C2-893B-161A-49891701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D7B542F-F76D-4F59-3517-ED5FF63AA838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97A42B0-809B-299E-8111-B51D1B051A62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B4AB7F6-7F96-B395-C362-D93CD81C9DD0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CF13A25-BE30-14AA-047D-AAA09A53A125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11-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67291F8-F3EF-A306-BAD5-53054E41B6C9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TASKS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8CC0A81-C69E-31F6-F1A2-B6253EA15E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356F029-1BC1-7F7E-FD49-96263BF59E97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BDDC41-9FD9-240A-A180-7B6F2BB2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181100"/>
            <a:ext cx="4714219" cy="4024773"/>
          </a:xfrm>
          <a:prstGeom prst="rect">
            <a:avLst/>
          </a:prstGeom>
        </p:spPr>
      </p:pic>
      <p:pic>
        <p:nvPicPr>
          <p:cNvPr id="8" name="그림 7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id="{4DC0CBAB-9E32-9B94-8AFF-A8DC89DC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3" y="2654663"/>
            <a:ext cx="5830114" cy="5096586"/>
          </a:xfrm>
          <a:prstGeom prst="rect">
            <a:avLst/>
          </a:prstGeom>
        </p:spPr>
      </p:pic>
      <p:pic>
        <p:nvPicPr>
          <p:cNvPr id="14" name="그림 1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3B8CD4F-04C1-7C4A-ECD9-018BB09DD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143500"/>
            <a:ext cx="6725565" cy="395960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62F677-46BE-0E03-884F-6682A26018D8}"/>
              </a:ext>
            </a:extLst>
          </p:cNvPr>
          <p:cNvCxnSpPr>
            <a:endCxn id="6" idx="1"/>
          </p:cNvCxnSpPr>
          <p:nvPr/>
        </p:nvCxnSpPr>
        <p:spPr>
          <a:xfrm flipV="1">
            <a:off x="3124200" y="3193487"/>
            <a:ext cx="3657600" cy="3474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D3882C-CE06-19DD-CAAC-5875E4531F09}"/>
              </a:ext>
            </a:extLst>
          </p:cNvPr>
          <p:cNvCxnSpPr/>
          <p:nvPr/>
        </p:nvCxnSpPr>
        <p:spPr>
          <a:xfrm>
            <a:off x="5943600" y="67437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3086100"/>
            <a:ext cx="4648200" cy="2054338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V="1">
            <a:off x="10896600" y="4381500"/>
            <a:ext cx="1066800" cy="297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00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952500" y="5130800"/>
            <a:ext cx="16395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44800" y="5118100"/>
            <a:ext cx="6515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382000" y="5118100"/>
            <a:ext cx="651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04900" y="9702716"/>
            <a:ext cx="3530600" cy="2032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500" i="0" u="none" strike="noStrike" spc="-100" dirty="0">
                <a:ea typeface="Pretendard Medium"/>
              </a:rPr>
              <a:t>2-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sz="1500" i="0" u="none" strike="noStrike" spc="-100" dirty="0"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236928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 smtClean="0"/>
              <a:t>목록</a:t>
            </a:r>
            <a:endParaRPr lang="en-US" sz="2400" b="0" i="0" u="none" strike="noStrike" spc="-200" dirty="0">
              <a:solidFill>
                <a:srgbClr val="000000"/>
              </a:solidFill>
              <a:latin typeface="Noto Serif CJK KR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51000" y="3898900"/>
            <a:ext cx="3517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What is </a:t>
            </a:r>
            <a:r>
              <a:rPr lang="en-US" altLang="ko-KR" sz="2400" dirty="0" err="1"/>
              <a:t>MoveSmart</a:t>
            </a:r>
            <a:r>
              <a:rPr lang="en-US" altLang="ko-KR" sz="2400" dirty="0"/>
              <a:t>? 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1000" y="7658683"/>
            <a:ext cx="351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spc="-200" dirty="0" smtClean="0">
                <a:solidFill>
                  <a:srgbClr val="000000"/>
                </a:solidFill>
                <a:ea typeface="Pretendard Medium"/>
              </a:rPr>
              <a:t>아쉬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Medium"/>
              </a:rPr>
              <a:t>운  점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9400" y="2146300"/>
            <a:ext cx="3695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>
                <a:solidFill>
                  <a:srgbClr val="E00000"/>
                </a:solidFill>
                <a:latin typeface="BebasNeue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4958" y="5822281"/>
            <a:ext cx="3695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>
                <a:solidFill>
                  <a:srgbClr val="E00000"/>
                </a:solidFill>
                <a:latin typeface="BebasNeue"/>
              </a:rPr>
              <a:t>04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819F9F59-F1DA-CB5F-91D9-8DA7F764CDE7}"/>
              </a:ext>
            </a:extLst>
          </p:cNvPr>
          <p:cNvSpPr txBox="1"/>
          <p:nvPr/>
        </p:nvSpPr>
        <p:spPr>
          <a:xfrm>
            <a:off x="6710613" y="2234616"/>
            <a:ext cx="3695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>
                <a:solidFill>
                  <a:srgbClr val="E00000"/>
                </a:solidFill>
                <a:latin typeface="BebasNeue"/>
              </a:rPr>
              <a:t>02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0F2F44A5-E6C1-0871-158D-3B33DB8D1827}"/>
              </a:ext>
            </a:extLst>
          </p:cNvPr>
          <p:cNvSpPr txBox="1"/>
          <p:nvPr/>
        </p:nvSpPr>
        <p:spPr>
          <a:xfrm>
            <a:off x="12652375" y="2169779"/>
            <a:ext cx="36957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>
                <a:solidFill>
                  <a:srgbClr val="E00000"/>
                </a:solidFill>
                <a:latin typeface="BebasNeue"/>
              </a:rPr>
              <a:t>03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415A7A51-FD8E-1F43-02FD-801C7CBA22DC}"/>
              </a:ext>
            </a:extLst>
          </p:cNvPr>
          <p:cNvSpPr txBox="1"/>
          <p:nvPr/>
        </p:nvSpPr>
        <p:spPr>
          <a:xfrm>
            <a:off x="6718300" y="5930900"/>
            <a:ext cx="3834649" cy="16642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>
                <a:solidFill>
                  <a:srgbClr val="E00000"/>
                </a:solidFill>
                <a:latin typeface="BebasNeue"/>
              </a:rPr>
              <a:t>05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46C05BD-4983-206B-65F3-4056E26B0A7E}"/>
              </a:ext>
            </a:extLst>
          </p:cNvPr>
          <p:cNvSpPr txBox="1"/>
          <p:nvPr/>
        </p:nvSpPr>
        <p:spPr>
          <a:xfrm>
            <a:off x="13106400" y="7581900"/>
            <a:ext cx="351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53B706E-65B8-1966-5C38-B8868706CCA6}"/>
              </a:ext>
            </a:extLst>
          </p:cNvPr>
          <p:cNvSpPr txBox="1"/>
          <p:nvPr/>
        </p:nvSpPr>
        <p:spPr>
          <a:xfrm>
            <a:off x="6799513" y="4089400"/>
            <a:ext cx="351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spc="-200" dirty="0" smtClean="0">
                <a:solidFill>
                  <a:srgbClr val="000000"/>
                </a:solidFill>
                <a:ea typeface="Pretendard Medium"/>
                <a:cs typeface="Calibri" panose="020F0502020204030204" pitchFamily="34" charset="0"/>
              </a:rPr>
              <a:t>팀</a:t>
            </a:r>
            <a:r>
              <a:rPr lang="ko-KR" altLang="en-US" sz="2400" b="0" i="0" u="none" strike="noStrike" spc="-200" dirty="0" smtClean="0">
                <a:solidFill>
                  <a:srgbClr val="000000"/>
                </a:solidFill>
                <a:ea typeface="Pretendard Medium"/>
                <a:cs typeface="Calibri" panose="020F0502020204030204" pitchFamily="34" charset="0"/>
              </a:rPr>
              <a:t>원  포지션  및  기능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  <a:cs typeface="Calibri" panose="020F0502020204030204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FAA96DF-04F8-7ADC-1A57-C7C65877F915}"/>
              </a:ext>
            </a:extLst>
          </p:cNvPr>
          <p:cNvSpPr txBox="1"/>
          <p:nvPr/>
        </p:nvSpPr>
        <p:spPr>
          <a:xfrm>
            <a:off x="12726151" y="4019841"/>
            <a:ext cx="351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/>
              <a:t>주요 기능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3D21CAE-982B-2493-7FB0-BF7FBD322318}"/>
              </a:ext>
            </a:extLst>
          </p:cNvPr>
          <p:cNvSpPr txBox="1"/>
          <p:nvPr/>
        </p:nvSpPr>
        <p:spPr>
          <a:xfrm>
            <a:off x="7005080" y="7696200"/>
            <a:ext cx="3574019" cy="4569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spc="-200" dirty="0" smtClean="0">
                <a:solidFill>
                  <a:srgbClr val="000000"/>
                </a:solidFill>
                <a:ea typeface="Pretendard Medium"/>
              </a:rPr>
              <a:t>환경 설정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415A7A51-FD8E-1F43-02FD-801C7CBA22DC}"/>
              </a:ext>
            </a:extLst>
          </p:cNvPr>
          <p:cNvSpPr txBox="1"/>
          <p:nvPr/>
        </p:nvSpPr>
        <p:spPr>
          <a:xfrm>
            <a:off x="12725400" y="5905500"/>
            <a:ext cx="3834649" cy="16642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500" b="0" i="0" u="none" strike="noStrike" dirty="0" smtClean="0">
                <a:solidFill>
                  <a:srgbClr val="E00000"/>
                </a:solidFill>
                <a:latin typeface="BebasNeue"/>
              </a:rPr>
              <a:t>06</a:t>
            </a:r>
            <a:endParaRPr lang="en-US" sz="9500" b="0" i="0" u="none" strike="noStrike" dirty="0">
              <a:solidFill>
                <a:srgbClr val="E00000"/>
              </a:solidFill>
              <a:latin typeface="BebasNeue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D21CAE-982B-2493-7FB0-BF7FBD322318}"/>
              </a:ext>
            </a:extLst>
          </p:cNvPr>
          <p:cNvSpPr txBox="1"/>
          <p:nvPr/>
        </p:nvSpPr>
        <p:spPr>
          <a:xfrm>
            <a:off x="13106400" y="7581900"/>
            <a:ext cx="3574019" cy="4569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 smtClean="0">
                <a:solidFill>
                  <a:srgbClr val="000000"/>
                </a:solidFill>
                <a:ea typeface="Pretendard Medium"/>
              </a:rPr>
              <a:t>시연</a:t>
            </a:r>
            <a:endParaRPr 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2BAC-113F-BED3-2BFE-4A9CC5BA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E1F76E3-C7E6-F90C-3746-BDB316D4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A696C9-D469-8941-9750-0854C492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6C63DD-91BC-3DA4-A7F4-54FEE185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8422882-70F4-E678-FC29-A72025414102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3BBDDD-508E-753E-30AB-AEE263AF59C2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FD6D21-4645-D74F-A532-8F231692A6B9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B7FDB84-4FF4-1846-A4C8-313F81E8E2D1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spc="-100" dirty="0">
                <a:ea typeface="Pretendard Medium"/>
              </a:rPr>
              <a:t>12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9C8A8AC-F112-5A3E-F129-88BEE1B22F6E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SUSPENSION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737F0D7-42D1-8BFE-6C73-902D9DEB33C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D0229E9-11D4-307D-8A49-3AA25B61E080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1564B1-0097-FB83-7781-64BA87F6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848100"/>
            <a:ext cx="4315427" cy="2391109"/>
          </a:xfrm>
          <a:prstGeom prst="rect">
            <a:avLst/>
          </a:prstGeom>
        </p:spPr>
      </p:pic>
      <p:pic>
        <p:nvPicPr>
          <p:cNvPr id="8" name="그림 7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id="{9F4A7C3A-5629-EE55-F715-D699AD25E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05" y="2512656"/>
            <a:ext cx="5830114" cy="5096586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1128142-BB9E-5BF5-1DEE-6B28FBBB519F}"/>
              </a:ext>
            </a:extLst>
          </p:cNvPr>
          <p:cNvCxnSpPr/>
          <p:nvPr/>
        </p:nvCxnSpPr>
        <p:spPr>
          <a:xfrm flipV="1">
            <a:off x="4191000" y="5295900"/>
            <a:ext cx="4800600" cy="1790700"/>
          </a:xfrm>
          <a:prstGeom prst="bentConnector3">
            <a:avLst>
              <a:gd name="adj1" fmla="val 48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14800" y="14859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사용자 서비스를 중단하고 싶을 때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733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2BAC-113F-BED3-2BFE-4A9CC5BA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E1F76E3-C7E6-F90C-3746-BDB316D4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A696C9-D469-8941-9750-0854C492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6C63DD-91BC-3DA4-A7F4-54FEE185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8422882-70F4-E678-FC29-A72025414102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3BBDDD-508E-753E-30AB-AEE263AF59C2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FD6D21-4645-D74F-A532-8F231692A6B9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B7FDB84-4FF4-1846-A4C8-313F81E8E2D1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spc="-100" dirty="0">
                <a:ea typeface="Pretendard Medium"/>
              </a:rPr>
              <a:t>12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9C8A8AC-F112-5A3E-F129-88BEE1B22F6E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SUSPENSION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737F0D7-42D1-8BFE-6C73-902D9DEB33C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D0229E9-11D4-307D-8A49-3AA25B61E080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4800" y="14859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관리자가 </a:t>
            </a:r>
            <a:r>
              <a:rPr lang="ko-KR" altLang="en-US" sz="2400" b="1" dirty="0" err="1" smtClean="0"/>
              <a:t>획인후</a:t>
            </a:r>
            <a:r>
              <a:rPr lang="ko-KR" altLang="en-US" sz="2400" b="1" dirty="0" smtClean="0"/>
              <a:t> 비활성 사용자로 변경 서비스 사용 중단 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314700"/>
            <a:ext cx="8610600" cy="3747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324100"/>
            <a:ext cx="4914900" cy="6000750"/>
          </a:xfrm>
          <a:prstGeom prst="rect">
            <a:avLst/>
          </a:prstGeom>
        </p:spPr>
      </p:pic>
      <p:cxnSp>
        <p:nvCxnSpPr>
          <p:cNvPr id="19" name="꺾인 연결선 18"/>
          <p:cNvCxnSpPr/>
          <p:nvPr/>
        </p:nvCxnSpPr>
        <p:spPr>
          <a:xfrm flipV="1">
            <a:off x="6781800" y="6667500"/>
            <a:ext cx="1828800" cy="12954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2BAC-113F-BED3-2BFE-4A9CC5BA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E1F76E3-C7E6-F90C-3746-BDB316D4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A696C9-D469-8941-9750-0854C492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6C63DD-91BC-3DA4-A7F4-54FEE185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8422882-70F4-E678-FC29-A72025414102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3BBDDD-508E-753E-30AB-AEE263AF59C2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FD6D21-4645-D74F-A532-8F231692A6B9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B7FDB84-4FF4-1846-A4C8-313F81E8E2D1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spc="-100" dirty="0">
                <a:ea typeface="Pretendard Medium"/>
              </a:rPr>
              <a:t>12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9C8A8AC-F112-5A3E-F129-88BEE1B22F6E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SUSPENSION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737F0D7-42D1-8BFE-6C73-902D9DEB33C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7D0229E9-11D4-307D-8A49-3AA25B61E080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4800" y="14859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서비스를 다시 이용하려는 </a:t>
            </a:r>
            <a:r>
              <a:rPr lang="ko-KR" altLang="en-US" sz="2400" b="1" dirty="0" err="1" smtClean="0"/>
              <a:t>캠백</a:t>
            </a:r>
            <a:r>
              <a:rPr lang="ko-KR" altLang="en-US" sz="2400" b="1" dirty="0" smtClean="0"/>
              <a:t> 기능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71700"/>
            <a:ext cx="6829425" cy="63258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019300"/>
            <a:ext cx="6419850" cy="2162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3924300"/>
            <a:ext cx="5054450" cy="4505325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5486400" y="6515100"/>
            <a:ext cx="3048000" cy="1295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01C8-EBDF-38D3-C4F5-788F940B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70BB356-47F9-CEEA-313D-620FEAA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A9E05C-F4A4-EE5C-09AA-96C4FABB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2BB943-6176-8576-D033-D21F52E30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EDA2E4F-57EC-570F-8DA7-BEFFC302717B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dirty="0"/>
              <a:t>후기 및 보완점</a:t>
            </a:r>
            <a:endParaRPr lang="ko-KR" alt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00DBB99-8CC0-6CBD-0D79-0C1A70C75AEE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79DA7B4-4F0B-6D2A-0367-34D111863C0F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2E09DA1-8C21-73B7-A6C8-D7BD8ED28626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14-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BD3DC2B-256A-2637-3C8B-B6841E763C46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후기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1CCF6D11-03BF-26D6-D889-EDF94703229D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C19447E-8143-A9DD-3E72-A3364A385ADB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7FD9FF2-4D7C-5EEB-0447-45A43525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85" y="5102224"/>
            <a:ext cx="2819400" cy="749300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F195565A-AA2D-1ED0-63F1-312090819E73}"/>
              </a:ext>
            </a:extLst>
          </p:cNvPr>
          <p:cNvSpPr txBox="1"/>
          <p:nvPr/>
        </p:nvSpPr>
        <p:spPr>
          <a:xfrm>
            <a:off x="1303835" y="5267325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spc="-200" dirty="0" smtClean="0">
                <a:solidFill>
                  <a:srgbClr val="FFFFFF"/>
                </a:solidFill>
                <a:latin typeface="Pretendard Bold"/>
              </a:rPr>
              <a:t>아쉬운 </a:t>
            </a:r>
            <a:r>
              <a:rPr lang="ko-KR" altLang="en-US" sz="2400" spc="-200" dirty="0" smtClean="0">
                <a:solidFill>
                  <a:srgbClr val="FFFFFF"/>
                </a:solidFill>
                <a:latin typeface="Pretendard Bold"/>
              </a:rPr>
              <a:t>점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5FEFC-258B-E7CE-9A63-E01F7E231105}"/>
              </a:ext>
            </a:extLst>
          </p:cNvPr>
          <p:cNvSpPr txBox="1"/>
          <p:nvPr/>
        </p:nvSpPr>
        <p:spPr>
          <a:xfrm>
            <a:off x="4000500" y="2138304"/>
            <a:ext cx="80687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팀워크와 협업</a:t>
            </a:r>
            <a:r>
              <a:rPr lang="en-US" altLang="ko-KR" dirty="0"/>
              <a:t>: </a:t>
            </a:r>
            <a:r>
              <a:rPr lang="ko-KR" altLang="en-US" dirty="0"/>
              <a:t>팀원들과의 명확한 역할 분담과 효율적인 소통으로 프로젝트를 성공적으로 완료했다</a:t>
            </a:r>
            <a:r>
              <a:rPr lang="en-US" altLang="ko-KR" dirty="0" smtClean="0"/>
              <a:t>.</a:t>
            </a:r>
            <a:endParaRPr lang="vi-V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기술적 성장</a:t>
            </a:r>
            <a:r>
              <a:rPr lang="en-US" altLang="ko-KR" dirty="0"/>
              <a:t>: Spring Boot, JWT, API </a:t>
            </a:r>
            <a:r>
              <a:rPr lang="ko-KR" altLang="en-US" dirty="0"/>
              <a:t>통합 등을 사용하며 기술 역량을 크게 향상</a:t>
            </a:r>
            <a:r>
              <a:rPr lang="en-US" altLang="ko-KR" dirty="0" smtClean="0"/>
              <a:t>.</a:t>
            </a:r>
            <a:endParaRPr lang="vi-V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문제 해결 능력</a:t>
            </a:r>
            <a:r>
              <a:rPr lang="en-US" altLang="ko-KR" dirty="0"/>
              <a:t>: </a:t>
            </a:r>
            <a:r>
              <a:rPr lang="ko-KR" altLang="en-US" dirty="0"/>
              <a:t>오류 및 성능 문제 해결을 통해 문제 해결 능력이 강화</a:t>
            </a:r>
            <a:r>
              <a:rPr lang="en-US" altLang="ko-KR" dirty="0"/>
              <a:t>.</a:t>
            </a:r>
            <a:endParaRPr lang="vi-V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9944A-E64D-48EB-050B-429ED74F7C5A}"/>
              </a:ext>
            </a:extLst>
          </p:cNvPr>
          <p:cNvSpPr txBox="1"/>
          <p:nvPr/>
        </p:nvSpPr>
        <p:spPr>
          <a:xfrm>
            <a:off x="3962400" y="5676900"/>
            <a:ext cx="8083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실시간 위치 추적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알림 기능</a:t>
            </a:r>
            <a:endParaRPr lang="en-US" altLang="ko-KR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자전거</a:t>
            </a:r>
            <a:r>
              <a:rPr lang="en-US" altLang="ko-KR" b="1" dirty="0" smtClean="0"/>
              <a:t>,  </a:t>
            </a:r>
            <a:r>
              <a:rPr lang="ko-KR" altLang="en-US" b="1" dirty="0" smtClean="0"/>
              <a:t>보행자를 위한 서비스</a:t>
            </a:r>
            <a:endParaRPr lang="vi-VN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AWS</a:t>
            </a:r>
            <a:r>
              <a:rPr lang="ko-KR" altLang="en-US" b="1" dirty="0" smtClean="0"/>
              <a:t>으로 서비스를 발포</a:t>
            </a:r>
            <a:endParaRPr lang="en-US" altLang="ko-KR" b="1" dirty="0" smtClean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" t="-11393" r="-12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841477" y="8028885"/>
            <a:ext cx="3815283" cy="58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2"/>
              </a:lnSpc>
              <a:spcBef>
                <a:spcPct val="0"/>
              </a:spcBef>
            </a:pP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ODSay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API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이용을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위해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애플리케이션을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등록하고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API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Key를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발급</a:t>
            </a:r>
            <a:r>
              <a:rPr lang="en-US" sz="1708" dirty="0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708" dirty="0" err="1">
                <a:solidFill>
                  <a:srgbClr val="FE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받으세요</a:t>
            </a:r>
            <a:endParaRPr lang="en-US" sz="1708" dirty="0">
              <a:solidFill>
                <a:srgbClr val="FEFEFE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397661" y="7022404"/>
            <a:ext cx="5443816" cy="131492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841477" y="1565131"/>
            <a:ext cx="8820849" cy="5744578"/>
          </a:xfrm>
          <a:custGeom>
            <a:avLst/>
            <a:gdLst/>
            <a:ahLst/>
            <a:cxnLst/>
            <a:rect l="l" t="t" r="r" b="b"/>
            <a:pathLst>
              <a:path w="8820849" h="5744578">
                <a:moveTo>
                  <a:pt x="0" y="0"/>
                </a:moveTo>
                <a:lnTo>
                  <a:pt x="8820849" y="0"/>
                </a:lnTo>
                <a:lnTo>
                  <a:pt x="8820849" y="5744578"/>
                </a:lnTo>
                <a:lnTo>
                  <a:pt x="0" y="5744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4180012" y="6636572"/>
            <a:ext cx="1288588" cy="17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  <a:spcBef>
                <a:spcPct val="0"/>
              </a:spcBef>
            </a:pPr>
            <a:r>
              <a:rPr lang="en-US" sz="1046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현재</a:t>
            </a:r>
            <a:r>
              <a:rPr lang="en-US" sz="1046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046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사용</a:t>
            </a:r>
            <a:r>
              <a:rPr lang="en-US" sz="1046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046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IP주소</a:t>
            </a:r>
            <a:r>
              <a:rPr lang="en-US" sz="1046" dirty="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1046" dirty="0" err="1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입력</a:t>
            </a:r>
            <a:endParaRPr lang="en-US" sz="1046" dirty="0">
              <a:solidFill>
                <a:srgbClr val="000000"/>
              </a:solidFill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278833-12E9-2F69-D830-B6DD59E036D8}"/>
              </a:ext>
            </a:extLst>
          </p:cNvPr>
          <p:cNvSpPr/>
          <p:nvPr/>
        </p:nvSpPr>
        <p:spPr>
          <a:xfrm>
            <a:off x="13913312" y="6480737"/>
            <a:ext cx="1821988" cy="488128"/>
          </a:xfrm>
          <a:prstGeom prst="ellipse">
            <a:avLst/>
          </a:prstGeom>
          <a:noFill/>
          <a:ln>
            <a:solidFill>
              <a:srgbClr val="FF0000">
                <a:alpha val="69412"/>
              </a:srgb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5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6" grpId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1028700"/>
            <a:ext cx="9144000" cy="7591978"/>
          </a:xfrm>
          <a:custGeom>
            <a:avLst/>
            <a:gdLst/>
            <a:ahLst/>
            <a:cxnLst/>
            <a:rect l="l" t="t" r="r" b="b"/>
            <a:pathLst>
              <a:path w="9144000" h="7591978">
                <a:moveTo>
                  <a:pt x="0" y="0"/>
                </a:moveTo>
                <a:lnTo>
                  <a:pt x="9144000" y="0"/>
                </a:lnTo>
                <a:lnTo>
                  <a:pt x="9144000" y="7591978"/>
                </a:lnTo>
                <a:lnTo>
                  <a:pt x="0" y="7591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85" t="-70" r="-13691" b="-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252554" y="6565177"/>
            <a:ext cx="173729" cy="162989"/>
          </a:xfrm>
          <a:custGeom>
            <a:avLst/>
            <a:gdLst/>
            <a:ahLst/>
            <a:cxnLst/>
            <a:rect l="l" t="t" r="r" b="b"/>
            <a:pathLst>
              <a:path w="173729" h="162989">
                <a:moveTo>
                  <a:pt x="0" y="0"/>
                </a:moveTo>
                <a:lnTo>
                  <a:pt x="173729" y="0"/>
                </a:lnTo>
                <a:lnTo>
                  <a:pt x="173729" y="162989"/>
                </a:lnTo>
                <a:lnTo>
                  <a:pt x="0" y="16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252554" y="6418050"/>
            <a:ext cx="156821" cy="147126"/>
          </a:xfrm>
          <a:custGeom>
            <a:avLst/>
            <a:gdLst/>
            <a:ahLst/>
            <a:cxnLst/>
            <a:rect l="l" t="t" r="r" b="b"/>
            <a:pathLst>
              <a:path w="156821" h="147126">
                <a:moveTo>
                  <a:pt x="0" y="0"/>
                </a:moveTo>
                <a:lnTo>
                  <a:pt x="156821" y="0"/>
                </a:lnTo>
                <a:lnTo>
                  <a:pt x="156821" y="147127"/>
                </a:lnTo>
                <a:lnTo>
                  <a:pt x="0" y="14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0" y="6263027"/>
            <a:ext cx="3815283" cy="57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2"/>
              </a:lnSpc>
              <a:spcBef>
                <a:spcPct val="0"/>
              </a:spcBef>
            </a:pP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Naver API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이용을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위해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애플리케이션을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등록하고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API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Key를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발급</a:t>
            </a:r>
            <a:r>
              <a:rPr lang="en-US" sz="1708" b="1" dirty="0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sz="1708" b="1" dirty="0" err="1">
                <a:solidFill>
                  <a:srgbClr val="0C0015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받으세요</a:t>
            </a:r>
            <a:endParaRPr lang="en-US" sz="1708" b="1" dirty="0">
              <a:solidFill>
                <a:srgbClr val="0C0015"/>
              </a:solidFill>
              <a:latin typeface="Noto Serif Display Bold"/>
              <a:ea typeface="Noto Serif Display Bold"/>
              <a:cs typeface="Noto Serif Display Bold"/>
              <a:sym typeface="Noto Serif Display Bold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6197728" y="6565177"/>
            <a:ext cx="2756895" cy="81494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941202" y="3076128"/>
            <a:ext cx="5139691" cy="5544550"/>
          </a:xfrm>
          <a:custGeom>
            <a:avLst/>
            <a:gdLst/>
            <a:ahLst/>
            <a:cxnLst/>
            <a:rect l="l" t="t" r="r" b="b"/>
            <a:pathLst>
              <a:path w="5139691" h="5544550">
                <a:moveTo>
                  <a:pt x="0" y="0"/>
                </a:moveTo>
                <a:lnTo>
                  <a:pt x="5139691" y="0"/>
                </a:lnTo>
                <a:lnTo>
                  <a:pt x="5139691" y="5544550"/>
                </a:lnTo>
                <a:lnTo>
                  <a:pt x="0" y="554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5" t="-877" r="-2088" b="-488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316FB5-074E-3EEF-A8F7-4676B425DCCD}"/>
              </a:ext>
            </a:extLst>
          </p:cNvPr>
          <p:cNvSpPr/>
          <p:nvPr/>
        </p:nvSpPr>
        <p:spPr>
          <a:xfrm>
            <a:off x="14782800" y="3076128"/>
            <a:ext cx="1242447" cy="350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DFF1CD3-546D-B0C5-3E6B-F6FF125486D0}"/>
              </a:ext>
            </a:extLst>
          </p:cNvPr>
          <p:cNvSpPr/>
          <p:nvPr/>
        </p:nvSpPr>
        <p:spPr>
          <a:xfrm>
            <a:off x="14759553" y="4745476"/>
            <a:ext cx="2372947" cy="382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8D117E-6DF3-CF05-A3C7-36E98B6EA14C}"/>
              </a:ext>
            </a:extLst>
          </p:cNvPr>
          <p:cNvSpPr/>
          <p:nvPr/>
        </p:nvSpPr>
        <p:spPr>
          <a:xfrm>
            <a:off x="14782800" y="8325498"/>
            <a:ext cx="1219200" cy="268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5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81400" cy="10782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35" b="-6575"/>
            </a:stretch>
          </a:blipFill>
        </p:spPr>
        <p:txBody>
          <a:bodyPr/>
          <a:lstStyle/>
          <a:p>
            <a:pPr algn="ctr">
              <a:lnSpc>
                <a:spcPts val="2392"/>
              </a:lnSpc>
              <a:spcBef>
                <a:spcPct val="0"/>
              </a:spcBef>
            </a:pPr>
            <a:endParaRPr lang="en-US" altLang="ko-KR" sz="1800" b="1" dirty="0">
              <a:solidFill>
                <a:srgbClr val="FCFCFC"/>
              </a:solidFill>
              <a:latin typeface="Noto Serif Display Bold"/>
              <a:ea typeface="Noto Serif Display Bold"/>
              <a:cs typeface="Noto Serif Display Bold"/>
              <a:sym typeface="Noto Serif Display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4732644" y="6025300"/>
            <a:ext cx="44113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9144000" y="2614954"/>
            <a:ext cx="9050600" cy="6820691"/>
          </a:xfrm>
          <a:custGeom>
            <a:avLst/>
            <a:gdLst/>
            <a:ahLst/>
            <a:cxnLst/>
            <a:rect l="l" t="t" r="r" b="b"/>
            <a:pathLst>
              <a:path w="9050600" h="6820691">
                <a:moveTo>
                  <a:pt x="0" y="0"/>
                </a:moveTo>
                <a:lnTo>
                  <a:pt x="9050600" y="0"/>
                </a:lnTo>
                <a:lnTo>
                  <a:pt x="9050600" y="6820692"/>
                </a:lnTo>
                <a:lnTo>
                  <a:pt x="0" y="6820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9" t="-543" r="-1809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Freeform 6"/>
          <p:cNvSpPr/>
          <p:nvPr/>
        </p:nvSpPr>
        <p:spPr>
          <a:xfrm>
            <a:off x="12342061" y="8847818"/>
            <a:ext cx="1099677" cy="587827"/>
          </a:xfrm>
          <a:custGeom>
            <a:avLst/>
            <a:gdLst/>
            <a:ahLst/>
            <a:cxnLst/>
            <a:rect l="l" t="t" r="r" b="b"/>
            <a:pathLst>
              <a:path w="1099677" h="587827">
                <a:moveTo>
                  <a:pt x="0" y="0"/>
                </a:moveTo>
                <a:lnTo>
                  <a:pt x="1099677" y="0"/>
                </a:lnTo>
                <a:lnTo>
                  <a:pt x="1099677" y="587828"/>
                </a:lnTo>
                <a:lnTo>
                  <a:pt x="0" y="587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614A34-6C90-8340-0F5E-02E3D83BCFDD}"/>
              </a:ext>
            </a:extLst>
          </p:cNvPr>
          <p:cNvSpPr/>
          <p:nvPr/>
        </p:nvSpPr>
        <p:spPr>
          <a:xfrm>
            <a:off x="9190700" y="1124670"/>
            <a:ext cx="4993871" cy="1026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N CLOUND API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이용을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위해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애플리케이션을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등록하고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API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Key를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발급</a:t>
            </a:r>
            <a:r>
              <a:rPr lang="en-US" altLang="ko-KR" sz="1800" b="1" dirty="0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 </a:t>
            </a:r>
            <a:r>
              <a:rPr lang="en-US" altLang="ko-KR" sz="1800" b="1" dirty="0" err="1">
                <a:solidFill>
                  <a:srgbClr val="FCFCFC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받으세요</a:t>
            </a:r>
            <a:endParaRPr lang="en-US" altLang="ko-KR" sz="1800" b="1" dirty="0">
              <a:solidFill>
                <a:srgbClr val="FCFCFC"/>
              </a:solidFill>
              <a:latin typeface="Noto Serif Display Bold"/>
              <a:ea typeface="Noto Serif Display Bold"/>
              <a:cs typeface="Noto Serif Display Bold"/>
              <a:sym typeface="Noto Serif Display Bold"/>
            </a:endParaRP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09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000000"/>
                </a:solidFill>
                <a:latin typeface="Noto Serif CJK KR SemiBold"/>
              </a:rPr>
              <a:t>마무리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04900" y="9461499"/>
            <a:ext cx="3543300" cy="10755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spc="-100" dirty="0">
                <a:ea typeface="Pretendard Medium"/>
              </a:rPr>
              <a:t>15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74958" y="1200415"/>
            <a:ext cx="9588500" cy="14287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200" b="0" i="0" u="none" strike="noStrike" spc="-200" dirty="0" err="1">
                <a:solidFill>
                  <a:srgbClr val="E00000"/>
                </a:solidFill>
                <a:ea typeface="Pretendard Bold"/>
              </a:rPr>
              <a:t>MoveSmart</a:t>
            </a:r>
            <a:r>
              <a:rPr lang="ko-KR" altLang="en-US" sz="3200" b="0" i="0" u="none" strike="noStrike" spc="-200" dirty="0">
                <a:solidFill>
                  <a:srgbClr val="E00000"/>
                </a:solidFill>
                <a:ea typeface="Pretendard Bold"/>
              </a:rPr>
              <a:t>는 바쁜 일상을 더욱 편리하게 만들어 가자</a:t>
            </a:r>
            <a:endParaRPr lang="ko-KR" sz="3200" b="0" i="0" u="none" strike="noStrike" spc="-200" dirty="0">
              <a:solidFill>
                <a:srgbClr val="E00000"/>
              </a:solidFill>
              <a:ea typeface="Pretendard Bold"/>
            </a:endParaRPr>
          </a:p>
        </p:txBody>
      </p:sp>
      <p:pic>
        <p:nvPicPr>
          <p:cNvPr id="45" name="그림 44" descr="폰트, 로고, 스크린샷, 그래픽이(가) 표시된 사진&#10;&#10;자동 생성된 설명">
            <a:extLst>
              <a:ext uri="{FF2B5EF4-FFF2-40B4-BE49-F238E27FC236}">
                <a16:creationId xmlns:a16="http://schemas.microsoft.com/office/drawing/2014/main" id="{4B31FC5B-2DE2-A28B-6EC9-675FA325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71" y="6648910"/>
            <a:ext cx="7878274" cy="2181529"/>
          </a:xfrm>
          <a:prstGeom prst="rect">
            <a:avLst/>
          </a:prstGeom>
        </p:spPr>
      </p:pic>
      <p:pic>
        <p:nvPicPr>
          <p:cNvPr id="47" name="그림 46" descr="시계, 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6515B-1CF7-36E3-0EC5-37C7A916E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08" y="2734038"/>
            <a:ext cx="5715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-88900"/>
            <a:ext cx="7543800" cy="1132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ADE793-0BB1-A90E-D2A1-65FC512400F3}"/>
              </a:ext>
            </a:extLst>
          </p:cNvPr>
          <p:cNvSpPr txBox="1"/>
          <p:nvPr/>
        </p:nvSpPr>
        <p:spPr>
          <a:xfrm>
            <a:off x="9144000" y="17907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Thanks for listening</a:t>
            </a:r>
            <a:endParaRPr lang="ko-KR" altLang="en-US" sz="4800" dirty="0">
              <a:solidFill>
                <a:schemeClr val="bg1"/>
              </a:solidFill>
              <a:latin typeface="Artifakt Element Heavy" panose="020B0B03050000020004" pitchFamily="34" charset="0"/>
            </a:endParaRPr>
          </a:p>
        </p:txBody>
      </p:sp>
      <p:pic>
        <p:nvPicPr>
          <p:cNvPr id="4" name="그림 3" descr="클립아트, 미소, 유머, 이모티콘이(가) 표시된 사진&#10;&#10;자동 생성된 설명">
            <a:extLst>
              <a:ext uri="{FF2B5EF4-FFF2-40B4-BE49-F238E27FC236}">
                <a16:creationId xmlns:a16="http://schemas.microsoft.com/office/drawing/2014/main" id="{6BB0E586-3410-2A29-345F-AB676D787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996" y="7162496"/>
            <a:ext cx="2667608" cy="2667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4F98C-E2C9-80E1-9359-5D1A0B1F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3D1C27B-8703-F064-7D69-1A08E7CC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C642A7C-FB08-CC39-3CAC-4E490C3F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821ECF2-AC52-9B54-710F-7BA35AF3B743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400" dirty="0"/>
              <a:t>What is </a:t>
            </a:r>
            <a:r>
              <a:rPr lang="en-US" altLang="ko-KR" sz="2400" dirty="0" err="1"/>
              <a:t>MoveSmart</a:t>
            </a:r>
            <a:r>
              <a:rPr lang="en-US" altLang="ko-KR" sz="2400" dirty="0"/>
              <a:t>? </a:t>
            </a:r>
            <a:endParaRPr lang="ko-KR" alt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B7F49C4-F710-8993-9E5C-CAA45941BE64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3B930AE-D9B9-568A-1A94-57CA9DC490F1}"/>
              </a:ext>
            </a:extLst>
          </p:cNvPr>
          <p:cNvSpPr txBox="1"/>
          <p:nvPr/>
        </p:nvSpPr>
        <p:spPr>
          <a:xfrm>
            <a:off x="3612235" y="5243549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A80C515-F416-EF69-0820-FCB9B1FF2EFF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3-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49F3A057-427D-E142-4DC8-7A2FEAE1DFE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92F19654-DD6D-CDC9-3DC6-40822856FECB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63B1251E-7467-ACEF-F8B3-B661E99B9EFA}"/>
              </a:ext>
            </a:extLst>
          </p:cNvPr>
          <p:cNvSpPr/>
          <p:nvPr/>
        </p:nvSpPr>
        <p:spPr>
          <a:xfrm>
            <a:off x="12496800" y="2781300"/>
            <a:ext cx="3327400" cy="263416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What is </a:t>
            </a:r>
            <a:r>
              <a:rPr lang="en-US" altLang="ko-KR" sz="2800" dirty="0" err="1"/>
              <a:t>MoveSmart</a:t>
            </a:r>
            <a:r>
              <a:rPr lang="en-US" altLang="ko-KR" sz="2800" dirty="0"/>
              <a:t>? </a:t>
            </a:r>
            <a:endParaRPr lang="ko-KR" altLang="ko-KR" sz="2800" b="0" i="0" u="none" strike="noStrike" spc="-200" dirty="0">
              <a:solidFill>
                <a:srgbClr val="000000"/>
              </a:solidFill>
              <a:ea typeface="Pretendard Medium"/>
            </a:endParaRPr>
          </a:p>
          <a:p>
            <a:pPr algn="ctr"/>
            <a:endParaRPr lang="ko-KR" altLang="en-US" sz="2800" dirty="0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EC71B7B-17A8-DDC2-9694-D2A99EE61C84}"/>
              </a:ext>
            </a:extLst>
          </p:cNvPr>
          <p:cNvCxnSpPr/>
          <p:nvPr/>
        </p:nvCxnSpPr>
        <p:spPr>
          <a:xfrm rot="10800000" flipV="1">
            <a:off x="12573000" y="5600700"/>
            <a:ext cx="862263" cy="584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6" y="2482712"/>
            <a:ext cx="11397514" cy="61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6D92-FA5C-930B-488B-F64E3B9D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4248E91-17DD-A9C4-6C89-A738143E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E1510C-2AC9-6993-DA5F-D22A5FE8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102DF2D-862D-95C6-9713-EBB0D64E4CE3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400" dirty="0"/>
              <a:t>What is </a:t>
            </a:r>
            <a:r>
              <a:rPr lang="en-US" altLang="ko-KR" sz="2400" dirty="0" err="1"/>
              <a:t>MoveSmart</a:t>
            </a:r>
            <a:r>
              <a:rPr lang="en-US" altLang="ko-KR" sz="2400" dirty="0"/>
              <a:t>? </a:t>
            </a:r>
            <a:endParaRPr lang="ko-KR" altLang="ko-KR" sz="24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D49C74-014B-FD30-A2E3-59278952F984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0796902-26B3-F402-FF90-C50745425BBB}"/>
              </a:ext>
            </a:extLst>
          </p:cNvPr>
          <p:cNvSpPr txBox="1"/>
          <p:nvPr/>
        </p:nvSpPr>
        <p:spPr>
          <a:xfrm>
            <a:off x="3612235" y="5243549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351CAA5-31E0-1E61-A586-2596101E1158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4-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B24051D-A35B-4FB6-A066-23B9D7D55A60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2A3F8A3-1F71-BE8D-921F-6EAB797B8450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00300"/>
            <a:ext cx="8305800" cy="5181600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 rot="10800000" flipV="1">
            <a:off x="10668000" y="2857500"/>
            <a:ext cx="60960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태그라인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바쁜 현대인을 위한 스마트 일정 및 이동 경로 관리 도우미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목표: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Smart는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사용자가 일정을 최적화하고 이동 경로를 효율적으로 관리할 수 있도록 돕습니다 </a:t>
            </a:r>
          </a:p>
        </p:txBody>
      </p:sp>
    </p:spTree>
    <p:extLst>
      <p:ext uri="{BB962C8B-B14F-4D97-AF65-F5344CB8AC3E}">
        <p14:creationId xmlns:p14="http://schemas.microsoft.com/office/powerpoint/2010/main" val="19779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6D92-FA5C-930B-488B-F64E3B9D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4248E91-17DD-A9C4-6C89-A738143E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E1510C-2AC9-6993-DA5F-D22A5FE8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102DF2D-862D-95C6-9713-EBB0D64E4CE3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spc="-200" dirty="0">
                <a:solidFill>
                  <a:srgbClr val="000000"/>
                </a:solidFill>
                <a:ea typeface="Pretendard Medium"/>
                <a:cs typeface="Calibri" panose="020F0502020204030204" pitchFamily="34" charset="0"/>
              </a:rPr>
              <a:t>팀원 포지션  및  기능</a:t>
            </a:r>
            <a:endParaRPr lang="ko-KR" altLang="ko-KR" sz="2400" spc="-200" dirty="0">
              <a:solidFill>
                <a:srgbClr val="000000"/>
              </a:solidFill>
              <a:ea typeface="Pretendard Medium"/>
              <a:cs typeface="Calibri" panose="020F050202020403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D49C74-014B-FD30-A2E3-59278952F984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0796902-26B3-F402-FF90-C50745425BBB}"/>
              </a:ext>
            </a:extLst>
          </p:cNvPr>
          <p:cNvSpPr txBox="1"/>
          <p:nvPr/>
        </p:nvSpPr>
        <p:spPr>
          <a:xfrm>
            <a:off x="3612235" y="5243549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351CAA5-31E0-1E61-A586-2596101E1158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4-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9B24051D-A35B-4FB6-A066-23B9D7D55A60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2A3F8A3-1F71-BE8D-921F-6EAB797B8450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562100"/>
            <a:ext cx="8629650" cy="73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04900" y="9512298"/>
            <a:ext cx="3530600" cy="3937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spc="-100" dirty="0">
                <a:ea typeface="Pretendard Medium"/>
              </a:rPr>
              <a:t>5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15600" y="2781300"/>
            <a:ext cx="889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vi-VN" sz="3200" b="0" i="0" u="none" strike="noStrike" spc="-200" dirty="0" smtClean="0">
                <a:solidFill>
                  <a:srgbClr val="000000"/>
                </a:solidFill>
                <a:latin typeface="+mj-lt"/>
              </a:rPr>
              <a:t>1. </a:t>
            </a:r>
            <a:r>
              <a:rPr lang="ko-KR" altLang="en-US" sz="3200" b="1" dirty="0" smtClean="0">
                <a:latin typeface="+mj-lt"/>
              </a:rPr>
              <a:t>사용자 </a:t>
            </a:r>
            <a:r>
              <a:rPr lang="ko-KR" altLang="en-US" sz="3200" b="1" dirty="0">
                <a:latin typeface="+mj-lt"/>
              </a:rPr>
              <a:t>권한 및 인증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 spc="-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15600" y="4152900"/>
            <a:ext cx="8890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200" b="0" i="0" u="none" strike="noStrike" spc="-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ko-KR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일정 등록 및 관리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 spc="-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15600" y="5600700"/>
            <a:ext cx="8864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3200" b="0" i="0" u="none" strike="noStrike" spc="-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0" i="0" u="none" strike="noStrike" spc="-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대중교통 정보 제공</a:t>
            </a:r>
          </a:p>
          <a:p>
            <a:pPr lvl="0" algn="l">
              <a:lnSpc>
                <a:spcPct val="116199"/>
              </a:lnSpc>
            </a:pPr>
            <a:endParaRPr lang="en-US" sz="3200" b="0" i="0" u="none" strike="noStrike" spc="-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주요 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95500"/>
            <a:ext cx="83058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8-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HOME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BC6FC69-5D3E-4F2D-8F2A-9EE8A249A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08" y="1201590"/>
            <a:ext cx="3619013" cy="3787619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8F7E28D-7431-BABC-4898-240A16BDE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07" y="4797464"/>
            <a:ext cx="3619013" cy="4566480"/>
          </a:xfrm>
          <a:prstGeom prst="rect">
            <a:avLst/>
          </a:prstGeom>
        </p:spPr>
      </p:pic>
      <p:pic>
        <p:nvPicPr>
          <p:cNvPr id="18" name="그림 17" descr="텍스트, 스크린샷, 웹 페이지, 폰트이(가) 표시된 사진&#10;&#10;자동 생성된 설명">
            <a:extLst>
              <a:ext uri="{FF2B5EF4-FFF2-40B4-BE49-F238E27FC236}">
                <a16:creationId xmlns:a16="http://schemas.microsoft.com/office/drawing/2014/main" id="{0690B81E-179E-FB82-223C-852551701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2987562"/>
            <a:ext cx="2714651" cy="4234856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6AF3169-DF0F-54F8-F53B-924E05CB68E0}"/>
              </a:ext>
            </a:extLst>
          </p:cNvPr>
          <p:cNvSpPr/>
          <p:nvPr/>
        </p:nvSpPr>
        <p:spPr>
          <a:xfrm>
            <a:off x="11963400" y="3695700"/>
            <a:ext cx="8382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ED6D922-ED20-1C09-03F7-11BB3D09BF0A}"/>
              </a:ext>
            </a:extLst>
          </p:cNvPr>
          <p:cNvSpPr/>
          <p:nvPr/>
        </p:nvSpPr>
        <p:spPr>
          <a:xfrm>
            <a:off x="11939516" y="5345557"/>
            <a:ext cx="8382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D68FC161-34DA-E8DF-6D52-3123BAA0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997" y="1308100"/>
            <a:ext cx="2819400" cy="749300"/>
          </a:xfrm>
          <a:prstGeom prst="rect">
            <a:avLst/>
          </a:prstGeom>
        </p:spPr>
      </p:pic>
      <p:sp>
        <p:nvSpPr>
          <p:cNvPr id="28" name="TextBox 17">
            <a:extLst>
              <a:ext uri="{FF2B5EF4-FFF2-40B4-BE49-F238E27FC236}">
                <a16:creationId xmlns:a16="http://schemas.microsoft.com/office/drawing/2014/main" id="{647BCF98-C590-9D95-B430-0C62310B61CF}"/>
              </a:ext>
            </a:extLst>
          </p:cNvPr>
          <p:cNvSpPr txBox="1"/>
          <p:nvPr/>
        </p:nvSpPr>
        <p:spPr>
          <a:xfrm>
            <a:off x="14883547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spc="-200" dirty="0">
                <a:solidFill>
                  <a:srgbClr val="FFFFFF"/>
                </a:solidFill>
                <a:latin typeface="Pretendard Bold"/>
              </a:rPr>
              <a:t>회원가입</a:t>
            </a:r>
            <a:r>
              <a:rPr lang="en-US" altLang="ko-KR" sz="2400" spc="-200" dirty="0">
                <a:solidFill>
                  <a:srgbClr val="FFFFFF"/>
                </a:solidFill>
                <a:latin typeface="Pretendard Bold"/>
              </a:rPr>
              <a:t>/ </a:t>
            </a:r>
            <a:r>
              <a:rPr lang="ko-KR" altLang="en-US" sz="2400" spc="-200" dirty="0">
                <a:solidFill>
                  <a:srgbClr val="FFFFFF"/>
                </a:solidFill>
                <a:latin typeface="Pretendard Bold"/>
              </a:rPr>
              <a:t>로그인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28900"/>
            <a:ext cx="67818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243C-33C9-E583-8BF3-28D4C5FE3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669E465-C692-769A-FDCC-21BD0B24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9CB63B-9C39-7AD7-3B24-DC14A133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7E319C-E51C-598F-2C56-2A15C6E5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08100"/>
            <a:ext cx="2819400" cy="749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BB1769F-FA94-8239-9F7C-DFC8B042AC73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8B58ADC-FB64-173E-764B-974517B5C145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6450379-CA41-CCE4-CA88-4C823BAAE391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FD37D68-EF89-D0D8-A4E1-DAB391615A26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9-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B5B2E2B-7874-C7E3-0077-FEF426092A70}"/>
              </a:ext>
            </a:extLst>
          </p:cNvPr>
          <p:cNvSpPr txBox="1"/>
          <p:nvPr/>
        </p:nvSpPr>
        <p:spPr>
          <a:xfrm>
            <a:off x="1289050" y="147320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PROFILE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AE3A508-28F4-1C83-4216-058B57B3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48" y="1065205"/>
            <a:ext cx="5486399" cy="3949096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F284C4A-DFA9-B6A1-24A9-2F3D5CE1E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47" y="4928769"/>
            <a:ext cx="5486400" cy="4416409"/>
          </a:xfrm>
          <a:prstGeom prst="rect">
            <a:avLst/>
          </a:prstGeom>
        </p:spPr>
      </p:pic>
      <p:pic>
        <p:nvPicPr>
          <p:cNvPr id="25" name="그림 2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5D849FD-055A-55F5-23F6-4A96B0D23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991" y="5030482"/>
            <a:ext cx="5378562" cy="428850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4B44416-A2A2-61C0-3F90-E1CE4F98618E}"/>
              </a:ext>
            </a:extLst>
          </p:cNvPr>
          <p:cNvCxnSpPr/>
          <p:nvPr/>
        </p:nvCxnSpPr>
        <p:spPr>
          <a:xfrm flipH="1">
            <a:off x="4038600" y="4076700"/>
            <a:ext cx="3048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D47C70-5149-59DB-2ABE-E7295CC896BD}"/>
              </a:ext>
            </a:extLst>
          </p:cNvPr>
          <p:cNvCxnSpPr>
            <a:stCxn id="9" idx="3"/>
          </p:cNvCxnSpPr>
          <p:nvPr/>
        </p:nvCxnSpPr>
        <p:spPr>
          <a:xfrm>
            <a:off x="6345847" y="7136974"/>
            <a:ext cx="5586100" cy="37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5EEEC-9ACB-2EAC-AD31-9FE9783E24E3}"/>
              </a:ext>
            </a:extLst>
          </p:cNvPr>
          <p:cNvSpPr txBox="1"/>
          <p:nvPr/>
        </p:nvSpPr>
        <p:spPr>
          <a:xfrm>
            <a:off x="8365782" y="676764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입력</a:t>
            </a:r>
          </a:p>
        </p:txBody>
      </p:sp>
    </p:spTree>
    <p:extLst>
      <p:ext uri="{BB962C8B-B14F-4D97-AF65-F5344CB8AC3E}">
        <p14:creationId xmlns:p14="http://schemas.microsoft.com/office/powerpoint/2010/main" val="34103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4BDD-FE3C-3749-E84E-A55208A8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728CCD-633C-CB81-8060-8BFAFDDB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1016000"/>
            <a:ext cx="16395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74C130-4BB8-C7B4-EE95-D15727E7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952500" y="9461500"/>
            <a:ext cx="163957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9242F2-EA52-E126-C0D0-EDB58B17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4900"/>
            <a:ext cx="2590800" cy="688546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9697FB-AD37-DBB9-9108-35EBF1EA0C00}"/>
              </a:ext>
            </a:extLst>
          </p:cNvPr>
          <p:cNvSpPr txBox="1"/>
          <p:nvPr/>
        </p:nvSpPr>
        <p:spPr>
          <a:xfrm>
            <a:off x="952500" y="431800"/>
            <a:ext cx="10414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dirty="0"/>
              <a:t>기능</a:t>
            </a:r>
            <a:endParaRPr lang="ko-KR" sz="2400" b="0" i="0" u="none" strike="noStrike" spc="-200" dirty="0">
              <a:solidFill>
                <a:srgbClr val="000000"/>
              </a:solidFill>
              <a:ea typeface="Noto Serif CJK KR Semi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12915F7-660F-EB78-614F-B6A1FB4181B3}"/>
              </a:ext>
            </a:extLst>
          </p:cNvPr>
          <p:cNvSpPr txBox="1"/>
          <p:nvPr/>
        </p:nvSpPr>
        <p:spPr>
          <a:xfrm>
            <a:off x="11163300" y="520700"/>
            <a:ext cx="617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000" dirty="0" err="1"/>
              <a:t>MoveSmart</a:t>
            </a:r>
            <a:endParaRPr lang="en-US" altLang="ko-KR" sz="20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492EA5-5FDD-E5BB-D2E0-310EA4F1D2B3}"/>
              </a:ext>
            </a:extLst>
          </p:cNvPr>
          <p:cNvSpPr txBox="1"/>
          <p:nvPr/>
        </p:nvSpPr>
        <p:spPr>
          <a:xfrm>
            <a:off x="1181100" y="49657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BB6C655-C3F8-0ACE-4EF6-4F5988B0BE22}"/>
              </a:ext>
            </a:extLst>
          </p:cNvPr>
          <p:cNvSpPr txBox="1"/>
          <p:nvPr/>
        </p:nvSpPr>
        <p:spPr>
          <a:xfrm>
            <a:off x="13804900" y="9345178"/>
            <a:ext cx="35433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i="0" u="none" strike="noStrike" spc="-100" dirty="0">
                <a:ea typeface="Pretendard Medium"/>
              </a:rPr>
              <a:t>1</a:t>
            </a:r>
            <a:r>
              <a:rPr lang="en-US" altLang="ko-KR" sz="1600" spc="-100" dirty="0">
                <a:ea typeface="Pretendard Medium"/>
              </a:rPr>
              <a:t>0</a:t>
            </a:r>
            <a:r>
              <a:rPr lang="en-US" altLang="ko-KR" sz="1600" i="0" u="none" strike="noStrike" spc="-100" dirty="0">
                <a:ea typeface="Pretendard Medium"/>
              </a:rPr>
              <a:t>-</a:t>
            </a:r>
            <a:r>
              <a:rPr lang="en-US" altLang="ko-KR" sz="1600" dirty="0"/>
              <a:t>“Coding until I </a:t>
            </a:r>
            <a:r>
              <a:rPr lang="en-US" altLang="ko-KR" sz="1600" dirty="0" err="1"/>
              <a:t>die”TEAM</a:t>
            </a:r>
            <a:endParaRPr lang="en-US" altLang="ko-KR" sz="1600" i="0" u="none" strike="noStrike" spc="-200" dirty="0"/>
          </a:p>
          <a:p>
            <a:pPr lvl="0" algn="r">
              <a:lnSpc>
                <a:spcPct val="116199"/>
              </a:lnSpc>
            </a:pPr>
            <a:endParaRPr lang="en-US" altLang="ko-KR" sz="1600" i="0" u="none" strike="noStrike" spc="-100" dirty="0"/>
          </a:p>
          <a:p>
            <a:pPr lvl="0" algn="r">
              <a:lnSpc>
                <a:spcPct val="116199"/>
              </a:lnSpc>
            </a:pPr>
            <a:endParaRPr lang="en-US" altLang="ko-KR" sz="1600" b="0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4BAFD8E-F299-D9E8-7EF7-6D36FB0B27B6}"/>
              </a:ext>
            </a:extLst>
          </p:cNvPr>
          <p:cNvSpPr txBox="1"/>
          <p:nvPr/>
        </p:nvSpPr>
        <p:spPr>
          <a:xfrm>
            <a:off x="990600" y="1257300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spc="-200" dirty="0" smtClean="0">
                <a:solidFill>
                  <a:srgbClr val="FFFFFF"/>
                </a:solidFill>
                <a:latin typeface="Pretendard Bold"/>
              </a:rPr>
              <a:t>My  Page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C01FADF-03E9-D626-C4B9-0F3038067262}"/>
              </a:ext>
            </a:extLst>
          </p:cNvPr>
          <p:cNvSpPr txBox="1"/>
          <p:nvPr/>
        </p:nvSpPr>
        <p:spPr>
          <a:xfrm>
            <a:off x="14221326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지도 안내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E47E06BD-2E75-8450-5646-F16D79795D24}"/>
              </a:ext>
            </a:extLst>
          </p:cNvPr>
          <p:cNvSpPr txBox="1"/>
          <p:nvPr/>
        </p:nvSpPr>
        <p:spPr>
          <a:xfrm>
            <a:off x="7545137" y="1390651"/>
            <a:ext cx="218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-200" dirty="0">
                <a:solidFill>
                  <a:srgbClr val="FFFFFF"/>
                </a:solidFill>
                <a:latin typeface="Pretendard Bold"/>
              </a:rPr>
              <a:t>일정 관리</a:t>
            </a:r>
            <a:endParaRPr lang="en-US" sz="2400" b="0" i="0" u="none" strike="noStrike" spc="-2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66900"/>
            <a:ext cx="9144000" cy="69294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1790700"/>
            <a:ext cx="795165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648</Words>
  <Application>Microsoft Office PowerPoint</Application>
  <PresentationFormat>사용자 지정</PresentationFormat>
  <Paragraphs>197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Arial</vt:lpstr>
      <vt:lpstr>Artifakt Element Heavy</vt:lpstr>
      <vt:lpstr>Times New Roman</vt:lpstr>
      <vt:lpstr>Noto Serif Display Bold</vt:lpstr>
      <vt:lpstr>BebasNeue</vt:lpstr>
      <vt:lpstr>Pretendard Bold</vt:lpstr>
      <vt:lpstr>Calibri</vt:lpstr>
      <vt:lpstr>Pretendard Medium</vt:lpstr>
      <vt:lpstr>맑은 고딕</vt:lpstr>
      <vt:lpstr>Noto Serif Display</vt:lpstr>
      <vt:lpstr>Noto Serif CJK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Dung Thùy</dc:creator>
  <cp:lastModifiedBy>user</cp:lastModifiedBy>
  <cp:revision>37</cp:revision>
  <dcterms:created xsi:type="dcterms:W3CDTF">2006-08-16T00:00:00Z</dcterms:created>
  <dcterms:modified xsi:type="dcterms:W3CDTF">2024-11-08T01:50:15Z</dcterms:modified>
</cp:coreProperties>
</file>